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57" r:id="rId3"/>
    <p:sldId id="258" r:id="rId4"/>
    <p:sldId id="259" r:id="rId5"/>
    <p:sldId id="260" r:id="rId6"/>
    <p:sldId id="263" r:id="rId7"/>
    <p:sldId id="265" r:id="rId8"/>
    <p:sldId id="266" r:id="rId9"/>
    <p:sldId id="262" r:id="rId10"/>
    <p:sldId id="26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7" d="100"/>
          <a:sy n="107" d="100"/>
        </p:scale>
        <p:origin x="-120" y="-6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February 15,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February 15,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February 15,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February 15,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February 15,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February 15, 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February 15, 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February 15, 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February 15, 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February 15, 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February 15, 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February 15, 2011</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nswers.com/topic/overpopulation" TargetMode="External"/><Relationship Id="rId4" Type="http://schemas.openxmlformats.org/officeDocument/2006/relationships/hyperlink" Target="http://www.asiadespatch.com/2011/01/muslim-population-drastic-increase-forecasted-report-review/" TargetMode="External"/><Relationship Id="rId5" Type="http://schemas.openxmlformats.org/officeDocument/2006/relationships/hyperlink" Target="http://geography.about.com/od/populationgeography/a/onechild.htm" TargetMode="External"/><Relationship Id="rId1" Type="http://schemas.openxmlformats.org/officeDocument/2006/relationships/slideLayout" Target="../slideLayouts/slideLayout2.xml"/><Relationship Id="rId2" Type="http://schemas.openxmlformats.org/officeDocument/2006/relationships/hyperlink" Target="http://www.huffingtonpost.com/2010/08/27/us-birth-rate-sets-record_n_697131.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Human Overpopulation</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taylor</a:t>
            </a:r>
            <a:r>
              <a:rPr lang="en-US" dirty="0" smtClean="0"/>
              <a:t> </a:t>
            </a:r>
            <a:r>
              <a:rPr lang="en-US" dirty="0" err="1" smtClean="0"/>
              <a:t>dickinson</a:t>
            </a:r>
            <a:r>
              <a:rPr lang="en-US" dirty="0" smtClean="0"/>
              <a:t> &amp; </a:t>
            </a:r>
            <a:r>
              <a:rPr lang="en-US" dirty="0" err="1" smtClean="0"/>
              <a:t>kathy</a:t>
            </a:r>
            <a:r>
              <a:rPr lang="en-US" dirty="0" smtClean="0"/>
              <a:t> </a:t>
            </a:r>
            <a:r>
              <a:rPr lang="en-US" dirty="0" err="1" smtClean="0"/>
              <a:t>guzman</a:t>
            </a:r>
            <a:endParaRPr lang="en-US" dirty="0"/>
          </a:p>
        </p:txBody>
      </p:sp>
    </p:spTree>
    <p:extLst>
      <p:ext uri="{BB962C8B-B14F-4D97-AF65-F5344CB8AC3E}">
        <p14:creationId xmlns:p14="http://schemas.microsoft.com/office/powerpoint/2010/main" val="303387282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pPr>
              <a:buAutoNum type="arabicPeriod"/>
            </a:pPr>
            <a:r>
              <a:rPr lang="en-US" dirty="0" smtClean="0">
                <a:hlinkClick r:id="rId2"/>
              </a:rPr>
              <a:t>http</a:t>
            </a:r>
            <a:r>
              <a:rPr lang="en-US" dirty="0">
                <a:hlinkClick r:id="rId2"/>
              </a:rPr>
              <a:t>://www.huffingtonpost.com/2010/08/27/us-birth-rate-sets-record_n_697131.</a:t>
            </a:r>
            <a:r>
              <a:rPr lang="en-US" dirty="0" smtClean="0">
                <a:hlinkClick r:id="rId2"/>
              </a:rPr>
              <a:t>html</a:t>
            </a:r>
            <a:endParaRPr lang="en-US" dirty="0" smtClean="0"/>
          </a:p>
          <a:p>
            <a:pPr>
              <a:buAutoNum type="arabicPeriod"/>
            </a:pPr>
            <a:r>
              <a:rPr lang="en-US" dirty="0" smtClean="0">
                <a:hlinkClick r:id="rId3"/>
              </a:rPr>
              <a:t>http://www.answers.com/topic/overpopulation</a:t>
            </a:r>
            <a:r>
              <a:rPr lang="en-US" dirty="0" smtClean="0"/>
              <a:t>.</a:t>
            </a:r>
          </a:p>
          <a:p>
            <a:pPr>
              <a:buAutoNum type="arabicPeriod"/>
            </a:pPr>
            <a:r>
              <a:rPr lang="en-US" dirty="0" smtClean="0">
                <a:hlinkClick r:id="rId4"/>
              </a:rPr>
              <a:t>http://www.asiadespatch.com/2011/01/muslim-population-drastic-increase-forecasted-report-review/</a:t>
            </a:r>
            <a:endParaRPr lang="en-US" dirty="0" smtClean="0"/>
          </a:p>
          <a:p>
            <a:pPr>
              <a:buAutoNum type="arabicPeriod"/>
            </a:pPr>
            <a:r>
              <a:rPr lang="en-US" dirty="0">
                <a:hlinkClick r:id="rId5"/>
              </a:rPr>
              <a:t>http://geography.about.com/od/populationgeography/a/</a:t>
            </a:r>
            <a:r>
              <a:rPr lang="en-US" dirty="0" smtClean="0">
                <a:hlinkClick r:id="rId5"/>
              </a:rPr>
              <a:t>onechild.htm</a:t>
            </a:r>
            <a:endParaRPr lang="en-US" dirty="0" smtClean="0"/>
          </a:p>
          <a:p>
            <a:pPr>
              <a:buAutoNum type="arabicPeriod"/>
            </a:pPr>
            <a:r>
              <a:rPr lang="en-US" dirty="0"/>
              <a:t> http://</a:t>
            </a:r>
            <a:r>
              <a:rPr lang="en-US" dirty="0" err="1"/>
              <a:t>www.buzzle.com</a:t>
            </a:r>
            <a:r>
              <a:rPr lang="en-US" dirty="0"/>
              <a:t>/articles/overpopulation-</a:t>
            </a:r>
            <a:r>
              <a:rPr lang="en-US" dirty="0" err="1"/>
              <a:t>problems.html</a:t>
            </a:r>
            <a:endParaRPr lang="en-US" dirty="0"/>
          </a:p>
          <a:p>
            <a:pPr>
              <a:buAutoNum type="arabicPeriod"/>
            </a:pPr>
            <a:endParaRPr lang="en-US" dirty="0" smtClean="0"/>
          </a:p>
          <a:p>
            <a:pPr>
              <a:buAutoNum type="arabicPeriod"/>
            </a:pPr>
            <a:endParaRPr lang="en-US" dirty="0"/>
          </a:p>
        </p:txBody>
      </p:sp>
    </p:spTree>
    <p:extLst>
      <p:ext uri="{BB962C8B-B14F-4D97-AF65-F5344CB8AC3E}">
        <p14:creationId xmlns:p14="http://schemas.microsoft.com/office/powerpoint/2010/main" val="361153180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effectLst>
                  <a:glow>
                    <a:schemeClr val="accent3">
                      <a:lumMod val="75000"/>
                    </a:schemeClr>
                  </a:glow>
                </a:effectLst>
              </a:rPr>
              <a:t>What is human overpopulation &amp; why is it a problem?</a:t>
            </a:r>
            <a:endParaRPr lang="en-US" sz="2000" dirty="0">
              <a:effectLst>
                <a:glow>
                  <a:schemeClr val="accent3">
                    <a:lumMod val="75000"/>
                  </a:schemeClr>
                </a:glow>
              </a:effectLst>
            </a:endParaRPr>
          </a:p>
        </p:txBody>
      </p:sp>
      <p:sp>
        <p:nvSpPr>
          <p:cNvPr id="3" name="Content Placeholder 2"/>
          <p:cNvSpPr>
            <a:spLocks noGrp="1"/>
          </p:cNvSpPr>
          <p:nvPr>
            <p:ph idx="1"/>
          </p:nvPr>
        </p:nvSpPr>
        <p:spPr>
          <a:xfrm>
            <a:off x="169317" y="1007242"/>
            <a:ext cx="4023337" cy="3579849"/>
          </a:xfrm>
        </p:spPr>
        <p:txBody>
          <a:bodyPr>
            <a:normAutofit/>
          </a:bodyPr>
          <a:lstStyle/>
          <a:p>
            <a:r>
              <a:rPr lang="en-US" sz="2800" dirty="0" smtClean="0">
                <a:solidFill>
                  <a:schemeClr val="accent3">
                    <a:lumMod val="75000"/>
                  </a:schemeClr>
                </a:solidFill>
              </a:rPr>
              <a:t>Overpopulation</a:t>
            </a:r>
            <a:r>
              <a:rPr lang="en-US" sz="2800" dirty="0" smtClean="0">
                <a:solidFill>
                  <a:srgbClr val="0679A3"/>
                </a:solidFill>
              </a:rPr>
              <a:t>:</a:t>
            </a:r>
            <a:r>
              <a:rPr lang="en-US" sz="2800" dirty="0" smtClean="0"/>
              <a:t> </a:t>
            </a:r>
            <a:r>
              <a:rPr lang="en-US" sz="1400" b="0" dirty="0" smtClean="0">
                <a:latin typeface="Adobe Hebrew"/>
                <a:cs typeface="Adobe Hebrew"/>
              </a:rPr>
              <a:t>is the excessive population of an area to the point of overcrowding, depletion of natural resources, or environmental depletion.</a:t>
            </a:r>
          </a:p>
          <a:p>
            <a:pPr>
              <a:buFontTx/>
              <a:buChar char="-"/>
            </a:pPr>
            <a:r>
              <a:rPr lang="en-US" sz="1400" b="0" dirty="0" smtClean="0">
                <a:latin typeface="Adobe Hebrew"/>
                <a:cs typeface="Adobe Hebrew"/>
              </a:rPr>
              <a:t>There are too many people, which lessens the availability of natural resources as well as the availability of space.</a:t>
            </a:r>
          </a:p>
          <a:p>
            <a:pPr>
              <a:buFontTx/>
              <a:buChar char="-"/>
            </a:pPr>
            <a:r>
              <a:rPr lang="en-US" sz="1400" b="0" dirty="0" smtClean="0">
                <a:latin typeface="Adobe Hebrew"/>
                <a:cs typeface="Adobe Hebrew"/>
              </a:rPr>
              <a:t>As of now, the country with the largest growth rate is the People’s republic of China.</a:t>
            </a:r>
          </a:p>
          <a:p>
            <a:pPr>
              <a:buFontTx/>
              <a:buChar char="-"/>
            </a:pPr>
            <a:r>
              <a:rPr lang="en-US" sz="1400" b="0" dirty="0" smtClean="0">
                <a:latin typeface="Adobe Hebrew"/>
                <a:cs typeface="Adobe Hebrew"/>
              </a:rPr>
              <a:t>It is said that in the next twenty years, the Muslim population will grow about 35%.</a:t>
            </a:r>
          </a:p>
        </p:txBody>
      </p:sp>
      <p:pic>
        <p:nvPicPr>
          <p:cNvPr id="4" name="Picture 3"/>
          <p:cNvPicPr>
            <a:picLocks noChangeAspect="1"/>
          </p:cNvPicPr>
          <p:nvPr/>
        </p:nvPicPr>
        <p:blipFill>
          <a:blip r:embed="rId2"/>
          <a:stretch>
            <a:fillRect/>
          </a:stretch>
        </p:blipFill>
        <p:spPr>
          <a:xfrm>
            <a:off x="4510137" y="1007242"/>
            <a:ext cx="4201992" cy="3269272"/>
          </a:xfrm>
          <a:prstGeom prst="rect">
            <a:avLst/>
          </a:prstGeom>
        </p:spPr>
      </p:pic>
    </p:spTree>
    <p:extLst>
      <p:ext uri="{BB962C8B-B14F-4D97-AF65-F5344CB8AC3E}">
        <p14:creationId xmlns:p14="http://schemas.microsoft.com/office/powerpoint/2010/main" val="138928184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Places with highest growth rates.</a:t>
            </a:r>
            <a:endParaRPr lang="en-US" dirty="0"/>
          </a:p>
        </p:txBody>
      </p:sp>
      <p:sp>
        <p:nvSpPr>
          <p:cNvPr id="3" name="Content Placeholder 2"/>
          <p:cNvSpPr>
            <a:spLocks noGrp="1"/>
          </p:cNvSpPr>
          <p:nvPr>
            <p:ph idx="1"/>
          </p:nvPr>
        </p:nvSpPr>
        <p:spPr>
          <a:xfrm>
            <a:off x="822960" y="1100628"/>
            <a:ext cx="7520940" cy="3938592"/>
          </a:xfrm>
        </p:spPr>
        <p:txBody>
          <a:bodyPr/>
          <a:lstStyle/>
          <a:p>
            <a:r>
              <a:rPr lang="en-US" dirty="0" smtClean="0"/>
              <a:t>The top 10 countries with the largest populations:</a:t>
            </a:r>
          </a:p>
          <a:p>
            <a:pPr>
              <a:buAutoNum type="arabicPeriod"/>
            </a:pPr>
            <a:r>
              <a:rPr lang="en-US" dirty="0" smtClean="0"/>
              <a:t>Peoples Republic of China -  1,342,340,000.  19.5% of worlds population.</a:t>
            </a:r>
          </a:p>
          <a:p>
            <a:pPr>
              <a:buAutoNum type="arabicPeriod"/>
            </a:pPr>
            <a:r>
              <a:rPr lang="en-US" dirty="0" smtClean="0"/>
              <a:t>India – 1,194,090,000.  17.3% of worlds population.</a:t>
            </a:r>
          </a:p>
          <a:p>
            <a:pPr>
              <a:buAutoNum type="arabicPeriod"/>
            </a:pPr>
            <a:r>
              <a:rPr lang="en-US" dirty="0" smtClean="0"/>
              <a:t>United States – 312,066,000.  4.52% of worlds population.</a:t>
            </a:r>
          </a:p>
          <a:p>
            <a:pPr>
              <a:buAutoNum type="arabicPeriod"/>
            </a:pPr>
            <a:r>
              <a:rPr lang="en-US" dirty="0" smtClean="0"/>
              <a:t>Indonesia – 238,400,000.  3.39% of worlds population.</a:t>
            </a:r>
          </a:p>
          <a:p>
            <a:pPr>
              <a:buAutoNum type="arabicPeriod"/>
            </a:pPr>
            <a:r>
              <a:rPr lang="en-US" dirty="0" smtClean="0"/>
              <a:t>Brazil – 194,227,000.  2.82% of worlds population.</a:t>
            </a:r>
          </a:p>
          <a:p>
            <a:pPr>
              <a:buAutoNum type="arabicPeriod"/>
            </a:pPr>
            <a:r>
              <a:rPr lang="en-US" dirty="0" smtClean="0"/>
              <a:t>Pakistan – 171,841,000. 2.49% of worlds population.</a:t>
            </a:r>
          </a:p>
          <a:p>
            <a:pPr>
              <a:buAutoNum type="arabicPeriod"/>
            </a:pPr>
            <a:r>
              <a:rPr lang="en-US" dirty="0" smtClean="0"/>
              <a:t>Bangladesh – 164,425,000.  2.38% of worlds population.</a:t>
            </a:r>
          </a:p>
          <a:p>
            <a:pPr>
              <a:buAutoNum type="arabicPeriod"/>
            </a:pPr>
            <a:r>
              <a:rPr lang="en-US" dirty="0" smtClean="0"/>
              <a:t>Nigeria – 158,259,000.  2.29% of worlds population.</a:t>
            </a:r>
          </a:p>
          <a:p>
            <a:pPr>
              <a:buAutoNum type="arabicPeriod"/>
            </a:pPr>
            <a:r>
              <a:rPr lang="en-US" dirty="0" smtClean="0"/>
              <a:t>Russia – 141,927,297.  2.06% of worlds population.</a:t>
            </a:r>
          </a:p>
          <a:p>
            <a:pPr>
              <a:buAutoNum type="arabicPeriod"/>
            </a:pPr>
            <a:r>
              <a:rPr lang="en-US" dirty="0" smtClean="0"/>
              <a:t>Japan – 127,380,000.  1.85% of worlds population.</a:t>
            </a:r>
            <a:endParaRPr lang="en-US" dirty="0"/>
          </a:p>
        </p:txBody>
      </p:sp>
    </p:spTree>
    <p:extLst>
      <p:ext uri="{BB962C8B-B14F-4D97-AF65-F5344CB8AC3E}">
        <p14:creationId xmlns:p14="http://schemas.microsoft.com/office/powerpoint/2010/main" val="30576456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t>Why do industrialized countries have slower growth rates?</a:t>
            </a:r>
            <a:endParaRPr lang="en-US" sz="1800" dirty="0"/>
          </a:p>
        </p:txBody>
      </p:sp>
      <p:sp>
        <p:nvSpPr>
          <p:cNvPr id="3" name="Content Placeholder 2"/>
          <p:cNvSpPr>
            <a:spLocks noGrp="1"/>
          </p:cNvSpPr>
          <p:nvPr>
            <p:ph idx="1"/>
          </p:nvPr>
        </p:nvSpPr>
        <p:spPr/>
        <p:txBody>
          <a:bodyPr/>
          <a:lstStyle/>
          <a:p>
            <a:pPr>
              <a:buFontTx/>
              <a:buChar char="-"/>
            </a:pPr>
            <a:r>
              <a:rPr lang="en-US" dirty="0" smtClean="0"/>
              <a:t>Non industrialized countries have high birth rates, but they do not have health care which makes their life expectancy a lot shorter.</a:t>
            </a:r>
          </a:p>
          <a:p>
            <a:pPr>
              <a:buFontTx/>
              <a:buChar char="-"/>
            </a:pPr>
            <a:r>
              <a:rPr lang="en-US" dirty="0" smtClean="0"/>
              <a:t>As a country develops they become more savvy toward new developments in health care.</a:t>
            </a:r>
          </a:p>
          <a:p>
            <a:pPr>
              <a:buFontTx/>
              <a:buChar char="-"/>
            </a:pPr>
            <a:r>
              <a:rPr lang="en-US" dirty="0" smtClean="0"/>
              <a:t>So since there is better health care, it means you can save more people, which means less people are dying</a:t>
            </a:r>
            <a:r>
              <a:rPr lang="en-US" smtClean="0"/>
              <a:t>.  </a:t>
            </a:r>
            <a:endParaRPr lang="en-US" dirty="0" smtClean="0"/>
          </a:p>
        </p:txBody>
      </p:sp>
      <p:pic>
        <p:nvPicPr>
          <p:cNvPr id="4" name="Picture 3"/>
          <p:cNvPicPr>
            <a:picLocks noChangeAspect="1"/>
          </p:cNvPicPr>
          <p:nvPr/>
        </p:nvPicPr>
        <p:blipFill>
          <a:blip r:embed="rId2"/>
          <a:stretch>
            <a:fillRect/>
          </a:stretch>
        </p:blipFill>
        <p:spPr>
          <a:xfrm>
            <a:off x="438588" y="3119341"/>
            <a:ext cx="3980337" cy="1561136"/>
          </a:xfrm>
          <a:prstGeom prst="rect">
            <a:avLst/>
          </a:prstGeom>
        </p:spPr>
      </p:pic>
      <p:pic>
        <p:nvPicPr>
          <p:cNvPr id="5" name="Picture 4" descr="images-1.jpeg"/>
          <p:cNvPicPr>
            <a:picLocks noChangeAspect="1"/>
          </p:cNvPicPr>
          <p:nvPr/>
        </p:nvPicPr>
        <p:blipFill>
          <a:blip r:embed="rId3"/>
          <a:stretch>
            <a:fillRect/>
          </a:stretch>
        </p:blipFill>
        <p:spPr>
          <a:xfrm>
            <a:off x="4674398" y="2681428"/>
            <a:ext cx="3454400" cy="2349500"/>
          </a:xfrm>
          <a:prstGeom prst="rect">
            <a:avLst/>
          </a:prstGeom>
        </p:spPr>
      </p:pic>
    </p:spTree>
    <p:extLst>
      <p:ext uri="{BB962C8B-B14F-4D97-AF65-F5344CB8AC3E}">
        <p14:creationId xmlns:p14="http://schemas.microsoft.com/office/powerpoint/2010/main" val="1702437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states &amp; overpopulation.</a:t>
            </a:r>
            <a:endParaRPr lang="en-US" dirty="0"/>
          </a:p>
        </p:txBody>
      </p:sp>
      <p:sp>
        <p:nvSpPr>
          <p:cNvPr id="3" name="Content Placeholder 2"/>
          <p:cNvSpPr>
            <a:spLocks noGrp="1"/>
          </p:cNvSpPr>
          <p:nvPr>
            <p:ph idx="1"/>
          </p:nvPr>
        </p:nvSpPr>
        <p:spPr/>
        <p:txBody>
          <a:bodyPr/>
          <a:lstStyle/>
          <a:p>
            <a:r>
              <a:rPr lang="en-US" dirty="0" smtClean="0"/>
              <a:t>-The U.S is third on the list of highest growth rates.</a:t>
            </a:r>
          </a:p>
          <a:p>
            <a:r>
              <a:rPr lang="en-US" dirty="0" smtClean="0"/>
              <a:t>-According to the Huffington post, U.S birth rates set a record low in 2008 after the recession started in 2007.</a:t>
            </a:r>
          </a:p>
          <a:p>
            <a:r>
              <a:rPr lang="en-US" dirty="0" smtClean="0"/>
              <a:t>-The article stated birth rates hit lowest level in a century.</a:t>
            </a:r>
          </a:p>
          <a:p>
            <a:r>
              <a:rPr lang="en-US" dirty="0" smtClean="0"/>
              <a:t>-Birth rates fell 2.6% in 2</a:t>
            </a:r>
          </a:p>
          <a:p>
            <a:r>
              <a:rPr lang="en-US" dirty="0" smtClean="0">
                <a:solidFill>
                  <a:prstClr val="black"/>
                </a:solidFill>
                <a:latin typeface="ArialMT"/>
              </a:rPr>
              <a:t>“</a:t>
            </a:r>
            <a:r>
              <a:rPr lang="en-US" b="0" i="1" dirty="0" smtClean="0">
                <a:solidFill>
                  <a:prstClr val="black"/>
                </a:solidFill>
                <a:latin typeface="ArialMT"/>
              </a:rPr>
              <a:t>The </a:t>
            </a:r>
            <a:r>
              <a:rPr lang="en-US" b="0" i="1" dirty="0">
                <a:solidFill>
                  <a:prstClr val="black"/>
                </a:solidFill>
                <a:latin typeface="ArialMT"/>
              </a:rPr>
              <a:t>birth rate, which takes into account changes in the population, fell to 13.5 births for every 1,000 people last year. That's down from 14.3 in 2007 and way down from 30 in 1909, when it was common for people to have big families</a:t>
            </a:r>
            <a:r>
              <a:rPr lang="en-US" b="0" i="1" dirty="0" smtClean="0">
                <a:solidFill>
                  <a:prstClr val="black"/>
                </a:solidFill>
                <a:latin typeface="ArialMT"/>
              </a:rPr>
              <a:t>.” – the </a:t>
            </a:r>
            <a:r>
              <a:rPr lang="en-US" b="0" i="1" dirty="0" err="1" smtClean="0">
                <a:solidFill>
                  <a:prstClr val="black"/>
                </a:solidFill>
                <a:latin typeface="ArialMT"/>
              </a:rPr>
              <a:t>huffington</a:t>
            </a:r>
            <a:r>
              <a:rPr lang="en-US" b="0" i="1" dirty="0" smtClean="0">
                <a:solidFill>
                  <a:prstClr val="black"/>
                </a:solidFill>
                <a:latin typeface="ArialMT"/>
              </a:rPr>
              <a:t> post 8/27/2010.</a:t>
            </a:r>
          </a:p>
          <a:p>
            <a:r>
              <a:rPr lang="en-US" b="0" dirty="0" smtClean="0">
                <a:solidFill>
                  <a:prstClr val="black"/>
                </a:solidFill>
                <a:latin typeface="ArialMT"/>
              </a:rPr>
              <a:t>-In China to control the population, they have the one child policy .  It restricts urban families from having more than one child.</a:t>
            </a:r>
            <a:endParaRPr lang="en-US" b="0" dirty="0"/>
          </a:p>
        </p:txBody>
      </p:sp>
    </p:spTree>
    <p:extLst>
      <p:ext uri="{BB962C8B-B14F-4D97-AF65-F5344CB8AC3E}">
        <p14:creationId xmlns:p14="http://schemas.microsoft.com/office/powerpoint/2010/main" val="34105453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issues</a:t>
            </a:r>
            <a:endParaRPr lang="en-US" dirty="0"/>
          </a:p>
        </p:txBody>
      </p:sp>
      <p:sp>
        <p:nvSpPr>
          <p:cNvPr id="3" name="Content Placeholder 2"/>
          <p:cNvSpPr>
            <a:spLocks noGrp="1"/>
          </p:cNvSpPr>
          <p:nvPr>
            <p:ph idx="1"/>
          </p:nvPr>
        </p:nvSpPr>
        <p:spPr>
          <a:xfrm>
            <a:off x="136516" y="914400"/>
            <a:ext cx="3593161" cy="3765345"/>
          </a:xfrm>
        </p:spPr>
        <p:txBody>
          <a:bodyPr>
            <a:normAutofit fontScale="77500" lnSpcReduction="20000"/>
          </a:bodyPr>
          <a:lstStyle/>
          <a:p>
            <a:pPr>
              <a:buFontTx/>
              <a:buChar char="-"/>
            </a:pPr>
            <a:r>
              <a:rPr lang="en-US" dirty="0" smtClean="0"/>
              <a:t>Pollution</a:t>
            </a:r>
          </a:p>
          <a:p>
            <a:pPr>
              <a:buFontTx/>
              <a:buChar char="-"/>
            </a:pPr>
            <a:r>
              <a:rPr lang="en-US" dirty="0" smtClean="0"/>
              <a:t>Deforestation</a:t>
            </a:r>
            <a:endParaRPr lang="en-US" dirty="0"/>
          </a:p>
          <a:p>
            <a:pPr>
              <a:buFontTx/>
              <a:buChar char="-"/>
            </a:pPr>
            <a:r>
              <a:rPr lang="en-US" dirty="0" smtClean="0"/>
              <a:t>If we keep destroying our natural surroundings , it will result in the loss of habitat for various species and cause severe ecological imbalance on the planet.  </a:t>
            </a:r>
          </a:p>
          <a:p>
            <a:pPr>
              <a:buFontTx/>
              <a:buChar char="-"/>
            </a:pPr>
            <a:r>
              <a:rPr lang="en-US" dirty="0" smtClean="0"/>
              <a:t>This is bad because everything, everyone on this earth depends on each other directly and indirectly.</a:t>
            </a:r>
          </a:p>
          <a:p>
            <a:pPr>
              <a:buFontTx/>
              <a:buChar char="-"/>
            </a:pPr>
            <a:r>
              <a:rPr lang="en-US" dirty="0"/>
              <a:t> </a:t>
            </a:r>
            <a:r>
              <a:rPr lang="en-US" dirty="0" smtClean="0"/>
              <a:t>Public Health – unclean water and poor sanitation kills over 12 million people each year and air pollution kills nearly 3 million people a year.  These numbers will greatly increase as the population rises.</a:t>
            </a:r>
          </a:p>
          <a:p>
            <a:pPr lvl="1">
              <a:buFontTx/>
              <a:buChar char="-"/>
            </a:pPr>
            <a:r>
              <a:rPr lang="en-US" dirty="0"/>
              <a:t> </a:t>
            </a:r>
            <a:r>
              <a:rPr lang="en-US" dirty="0" smtClean="0"/>
              <a:t>  </a:t>
            </a:r>
            <a:r>
              <a:rPr lang="en-US" b="1" dirty="0"/>
              <a:t> </a:t>
            </a:r>
            <a:r>
              <a:rPr lang="en-US" b="1" dirty="0" smtClean="0"/>
              <a:t>There will be shortages in food supply and fresh water.</a:t>
            </a:r>
          </a:p>
          <a:p>
            <a:pPr lvl="1">
              <a:buFontTx/>
              <a:buChar char="-"/>
            </a:pPr>
            <a:r>
              <a:rPr lang="en-US" b="1" dirty="0"/>
              <a:t> </a:t>
            </a:r>
            <a:r>
              <a:rPr lang="en-US" b="1" dirty="0" smtClean="0"/>
              <a:t>    Overpopulation will also effect oceans, coastlines, forests, biodiversity, and global climate.</a:t>
            </a:r>
          </a:p>
          <a:p>
            <a:pPr>
              <a:buFontTx/>
              <a:buChar char="-"/>
            </a:pPr>
            <a:endParaRPr lang="en-US" dirty="0" smtClean="0"/>
          </a:p>
        </p:txBody>
      </p:sp>
      <p:pic>
        <p:nvPicPr>
          <p:cNvPr id="5" name="Picture 4"/>
          <p:cNvPicPr>
            <a:picLocks noChangeAspect="1"/>
          </p:cNvPicPr>
          <p:nvPr/>
        </p:nvPicPr>
        <p:blipFill>
          <a:blip r:embed="rId2"/>
          <a:stretch>
            <a:fillRect/>
          </a:stretch>
        </p:blipFill>
        <p:spPr>
          <a:xfrm>
            <a:off x="5077460" y="3712482"/>
            <a:ext cx="3621741" cy="2408918"/>
          </a:xfrm>
          <a:prstGeom prst="rect">
            <a:avLst/>
          </a:prstGeom>
        </p:spPr>
      </p:pic>
      <p:pic>
        <p:nvPicPr>
          <p:cNvPr id="6" name="Picture 5"/>
          <p:cNvPicPr>
            <a:picLocks noChangeAspect="1"/>
          </p:cNvPicPr>
          <p:nvPr/>
        </p:nvPicPr>
        <p:blipFill>
          <a:blip r:embed="rId3"/>
          <a:stretch>
            <a:fillRect/>
          </a:stretch>
        </p:blipFill>
        <p:spPr>
          <a:xfrm>
            <a:off x="4765040" y="599440"/>
            <a:ext cx="4155705" cy="2915920"/>
          </a:xfrm>
          <a:prstGeom prst="rect">
            <a:avLst/>
          </a:prstGeom>
        </p:spPr>
      </p:pic>
    </p:spTree>
    <p:extLst>
      <p:ext uri="{BB962C8B-B14F-4D97-AF65-F5344CB8AC3E}">
        <p14:creationId xmlns:p14="http://schemas.microsoft.com/office/powerpoint/2010/main" val="30924972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Economical issues</a:t>
            </a:r>
            <a:endParaRPr lang="en-US" dirty="0"/>
          </a:p>
        </p:txBody>
      </p:sp>
      <p:sp>
        <p:nvSpPr>
          <p:cNvPr id="3" name="Content Placeholder 2"/>
          <p:cNvSpPr>
            <a:spLocks noGrp="1"/>
          </p:cNvSpPr>
          <p:nvPr>
            <p:ph idx="1"/>
          </p:nvPr>
        </p:nvSpPr>
        <p:spPr>
          <a:xfrm>
            <a:off x="371917" y="1100628"/>
            <a:ext cx="3948597" cy="3579849"/>
          </a:xfrm>
        </p:spPr>
        <p:txBody>
          <a:bodyPr/>
          <a:lstStyle/>
          <a:p>
            <a:r>
              <a:rPr lang="en-US" dirty="0" smtClean="0"/>
              <a:t>- people will fight and chase for limited and scarce resources.</a:t>
            </a:r>
          </a:p>
          <a:p>
            <a:pPr>
              <a:buFontTx/>
              <a:buChar char="-"/>
            </a:pPr>
            <a:r>
              <a:rPr lang="en-US" dirty="0" smtClean="0"/>
              <a:t>The law of supply and demand states that the price of an item depends on its availability.  </a:t>
            </a:r>
          </a:p>
          <a:p>
            <a:pPr>
              <a:buFontTx/>
              <a:buChar char="-"/>
            </a:pPr>
            <a:r>
              <a:rPr lang="en-US" dirty="0" smtClean="0"/>
              <a:t>So if natural resources are becoming more scarce as the population rises, the prices of those items will greatly increase too.  </a:t>
            </a:r>
          </a:p>
          <a:p>
            <a:pPr>
              <a:buFontTx/>
              <a:buChar char="-"/>
            </a:pPr>
            <a:r>
              <a:rPr lang="en-US" dirty="0" smtClean="0"/>
              <a:t>More people means more competition for jobs.</a:t>
            </a:r>
          </a:p>
        </p:txBody>
      </p:sp>
      <p:pic>
        <p:nvPicPr>
          <p:cNvPr id="4" name="Picture 3"/>
          <p:cNvPicPr>
            <a:picLocks noChangeAspect="1"/>
          </p:cNvPicPr>
          <p:nvPr/>
        </p:nvPicPr>
        <p:blipFill>
          <a:blip r:embed="rId2"/>
          <a:stretch>
            <a:fillRect/>
          </a:stretch>
        </p:blipFill>
        <p:spPr>
          <a:xfrm>
            <a:off x="4851400" y="777837"/>
            <a:ext cx="3492500" cy="3759200"/>
          </a:xfrm>
          <a:prstGeom prst="rect">
            <a:avLst/>
          </a:prstGeom>
        </p:spPr>
      </p:pic>
    </p:spTree>
    <p:extLst>
      <p:ext uri="{BB962C8B-B14F-4D97-AF65-F5344CB8AC3E}">
        <p14:creationId xmlns:p14="http://schemas.microsoft.com/office/powerpoint/2010/main" val="23193186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to overpopulation.</a:t>
            </a:r>
            <a:endParaRPr lang="en-US" dirty="0"/>
          </a:p>
        </p:txBody>
      </p:sp>
      <p:sp>
        <p:nvSpPr>
          <p:cNvPr id="3" name="Content Placeholder 2"/>
          <p:cNvSpPr>
            <a:spLocks noGrp="1"/>
          </p:cNvSpPr>
          <p:nvPr>
            <p:ph idx="1"/>
          </p:nvPr>
        </p:nvSpPr>
        <p:spPr/>
        <p:txBody>
          <a:bodyPr/>
          <a:lstStyle/>
          <a:p>
            <a:r>
              <a:rPr lang="en-US" dirty="0" smtClean="0"/>
              <a:t>- Education, Family Planning, Sex-Ed, and Health care.</a:t>
            </a:r>
            <a:endParaRPr lang="en-US" dirty="0"/>
          </a:p>
        </p:txBody>
      </p:sp>
      <p:pic>
        <p:nvPicPr>
          <p:cNvPr id="6" name="Picture 5"/>
          <p:cNvPicPr>
            <a:picLocks noChangeAspect="1"/>
          </p:cNvPicPr>
          <p:nvPr/>
        </p:nvPicPr>
        <p:blipFill>
          <a:blip r:embed="rId2"/>
          <a:stretch>
            <a:fillRect/>
          </a:stretch>
        </p:blipFill>
        <p:spPr>
          <a:xfrm>
            <a:off x="5816077" y="1427015"/>
            <a:ext cx="3225752" cy="3555495"/>
          </a:xfrm>
          <a:prstGeom prst="rect">
            <a:avLst/>
          </a:prstGeom>
        </p:spPr>
      </p:pic>
    </p:spTree>
    <p:extLst>
      <p:ext uri="{BB962C8B-B14F-4D97-AF65-F5344CB8AC3E}">
        <p14:creationId xmlns:p14="http://schemas.microsoft.com/office/powerpoint/2010/main" val="21026343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idx="1"/>
          </p:nvPr>
        </p:nvSpPr>
        <p:spPr/>
        <p:txBody>
          <a:bodyPr/>
          <a:lstStyle/>
          <a:p>
            <a:endParaRPr lang="en-US" dirty="0"/>
          </a:p>
          <a:p>
            <a:r>
              <a:rPr lang="en-US" dirty="0"/>
              <a:t>http://</a:t>
            </a:r>
            <a:r>
              <a:rPr lang="en-US" dirty="0" err="1"/>
              <a:t>www.youtube.com</a:t>
            </a:r>
            <a:r>
              <a:rPr lang="en-US" dirty="0"/>
              <a:t>/</a:t>
            </a:r>
            <a:r>
              <a:rPr lang="en-US" dirty="0" err="1"/>
              <a:t>watch?v</a:t>
            </a:r>
            <a:r>
              <a:rPr lang="en-US" dirty="0"/>
              <a:t>=mWHo_ega0RU</a:t>
            </a:r>
            <a:endParaRPr lang="en-US" dirty="0"/>
          </a:p>
        </p:txBody>
      </p:sp>
    </p:spTree>
    <p:extLst>
      <p:ext uri="{BB962C8B-B14F-4D97-AF65-F5344CB8AC3E}">
        <p14:creationId xmlns:p14="http://schemas.microsoft.com/office/powerpoint/2010/main" val="216065738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147</TotalTime>
  <Words>734</Words>
  <Application>Microsoft Macintosh PowerPoint</Application>
  <PresentationFormat>On-screen Show (4:3)</PresentationFormat>
  <Paragraphs>54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Angles</vt:lpstr>
      <vt:lpstr>Human Overpopulation</vt:lpstr>
      <vt:lpstr>What is human overpopulation &amp; why is it a problem?</vt:lpstr>
      <vt:lpstr>Places with highest growth rates.</vt:lpstr>
      <vt:lpstr>Why do industrialized countries have slower growth rates?</vt:lpstr>
      <vt:lpstr>United states &amp; overpopulation.</vt:lpstr>
      <vt:lpstr>Environmental issues</vt:lpstr>
      <vt:lpstr>Economical issues</vt:lpstr>
      <vt:lpstr>Solutions to overpopulation.</vt:lpstr>
      <vt:lpstr>Video.</vt:lpstr>
      <vt:lpstr>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Overpopulation</dc:title>
  <dc:creator>Kyle Dickinson</dc:creator>
  <cp:lastModifiedBy>Kyle Dickinson</cp:lastModifiedBy>
  <cp:revision>27</cp:revision>
  <dcterms:created xsi:type="dcterms:W3CDTF">2011-02-15T17:50:21Z</dcterms:created>
  <dcterms:modified xsi:type="dcterms:W3CDTF">2011-02-16T04:21:42Z</dcterms:modified>
</cp:coreProperties>
</file>